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  <p:sldMasterId id="2147483659" r:id="rId2"/>
  </p:sldMasterIdLst>
  <p:notesMasterIdLst>
    <p:notesMasterId r:id="rId6"/>
  </p:notesMasterIdLst>
  <p:sldIdLst>
    <p:sldId id="256" r:id="rId3"/>
    <p:sldId id="257" r:id="rId4"/>
    <p:sldId id="258" r:id="rId5"/>
  </p:sldIdLst>
  <p:sldSz cx="12192000" cy="6858000"/>
  <p:notesSz cx="7010400" cy="92964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Helvetica Neue" panose="02000503000000020004" pitchFamily="2" charset="0"/>
      <p:regular r:id="rId11"/>
      <p:bold r:id="rId12"/>
      <p:italic r:id="rId13"/>
      <p:boldItalic r:id="rId14"/>
    </p:embeddedFont>
    <p:embeddedFont>
      <p:font typeface="Poppins" pitchFamily="2" charset="77"/>
      <p:regular r:id="rId15"/>
      <p:bold r:id="rId16"/>
      <p:italic r:id="rId17"/>
      <p:boldItalic r:id="rId18"/>
    </p:embeddedFont>
    <p:embeddedFont>
      <p:font typeface="Trebuchet MS" panose="020B0703020202090204" pitchFamily="34" charset="0"/>
      <p:regular r:id="rId19"/>
      <p:bold r:id="rId20"/>
      <p: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15.fnt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9.fntdata"/><Relationship Id="rId23" Type="http://schemas.openxmlformats.org/officeDocument/2006/relationships/viewProps" Target="viewProp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my name is …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Happy to share how you can collaborate with EdEC, which is the new and expanded E&amp;O program at NCAR. Some of you might have already passed by our table in the lobby and picked up some materials, here I am providing a quick overview….</a:t>
            </a:r>
            <a:endParaRPr/>
          </a:p>
        </p:txBody>
      </p:sp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EdEC has four sections plus a number of cross-cutting experts: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Engagement - public events, traveling exhibits, multimedia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Future Workforce - internships, ASP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University Partnerships - MSI partnerships, REU Network, Innovator Program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Early-Career Development - new; PD for NCAR/UCAR/UCP staff</a:t>
            </a:r>
            <a:endParaRPr/>
          </a:p>
        </p:txBody>
      </p:sp>
      <p:sp>
        <p:nvSpPr>
          <p:cNvPr id="66" name="Google Shape;6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604d038ded_0_64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We’re having a session later today about Bringing the Experts to the World through Streaming Documentaries</a:t>
            </a:r>
            <a:endParaRPr/>
          </a:p>
        </p:txBody>
      </p:sp>
      <p:sp>
        <p:nvSpPr>
          <p:cNvPr id="85" name="Google Shape;85;g1604d038ded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200" cy="313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title"/>
          </p:nvPr>
        </p:nvSpPr>
        <p:spPr>
          <a:xfrm>
            <a:off x="2389717" y="4800615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65"/>
              <a:buFont typeface="Helvetica Neue"/>
              <a:buNone/>
              <a:defRPr sz="1765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Google Shape;54;p12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2824"/>
              <a:buFont typeface="Arial"/>
              <a:buNone/>
              <a:defRPr sz="2824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471"/>
              <a:buFont typeface="Arial"/>
              <a:buNone/>
              <a:defRPr sz="2471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None/>
              <a:defRPr sz="211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7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7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body" idx="1"/>
          </p:nvPr>
        </p:nvSpPr>
        <p:spPr>
          <a:xfrm>
            <a:off x="2389717" y="5367352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None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12"/>
              </a:spcBef>
              <a:spcAft>
                <a:spcPts val="0"/>
              </a:spcAft>
              <a:buClr>
                <a:schemeClr val="dk1"/>
              </a:buClr>
              <a:buSzPts val="1059"/>
              <a:buFont typeface="Arial"/>
              <a:buNone/>
              <a:defRPr sz="1059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882"/>
              <a:buFont typeface="Arial"/>
              <a:buNone/>
              <a:defRPr sz="88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609600" y="156300"/>
            <a:ext cx="10972800" cy="376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Helvetica Neue"/>
              <a:buNone/>
              <a:defRPr sz="225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609602" y="1535119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765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765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None/>
              <a:defRPr sz="1588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2"/>
          </p:nvPr>
        </p:nvSpPr>
        <p:spPr>
          <a:xfrm>
            <a:off x="609602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0677" algn="l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29437" algn="l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–"/>
              <a:defRPr sz="158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18261" algn="l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07022" algn="l">
              <a:lnSpc>
                <a:spcPct val="100000"/>
              </a:lnSpc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–"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95846" algn="l">
              <a:lnSpc>
                <a:spcPct val="100000"/>
              </a:lnSpc>
              <a:spcBef>
                <a:spcPts val="212"/>
              </a:spcBef>
              <a:spcAft>
                <a:spcPts val="0"/>
              </a:spcAft>
              <a:buClr>
                <a:schemeClr val="dk1"/>
              </a:buClr>
              <a:buSzPts val="1059"/>
              <a:buFont typeface="Arial"/>
              <a:buChar char="»"/>
              <a:defRPr sz="1059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8261" algn="l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8261" algn="l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8261" algn="l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8261" algn="l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3"/>
          </p:nvPr>
        </p:nvSpPr>
        <p:spPr>
          <a:xfrm>
            <a:off x="6193380" y="1535119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765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765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None/>
              <a:defRPr sz="1588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4"/>
          </p:nvPr>
        </p:nvSpPr>
        <p:spPr>
          <a:xfrm>
            <a:off x="6193380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0677" algn="l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29437" algn="l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–"/>
              <a:defRPr sz="158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18261" algn="l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07022" algn="l">
              <a:lnSpc>
                <a:spcPct val="100000"/>
              </a:lnSpc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–"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95846" algn="l">
              <a:lnSpc>
                <a:spcPct val="100000"/>
              </a:lnSpc>
              <a:spcBef>
                <a:spcPts val="212"/>
              </a:spcBef>
              <a:spcAft>
                <a:spcPts val="0"/>
              </a:spcAft>
              <a:buClr>
                <a:schemeClr val="dk1"/>
              </a:buClr>
              <a:buSzPts val="1059"/>
              <a:buFont typeface="Arial"/>
              <a:buChar char="»"/>
              <a:defRPr sz="1059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8261" algn="l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8261" algn="l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8261" algn="l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8261" algn="l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609600" y="156300"/>
            <a:ext cx="10972800" cy="376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Helvetica Neue"/>
              <a:buNone/>
              <a:defRPr sz="225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Helvetica Neue"/>
              <a:buNone/>
              <a:defRPr sz="225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ubTitle" idx="1"/>
          </p:nvPr>
        </p:nvSpPr>
        <p:spPr>
          <a:xfrm>
            <a:off x="1828800" y="3611556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sz="1765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sz="1765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rgbClr val="9E9E9E"/>
              </a:buClr>
              <a:buSzPts val="1588"/>
              <a:buFont typeface="Arial"/>
              <a:buNone/>
              <a:defRPr sz="1588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Clr>
                <a:srgbClr val="9E9E9E"/>
              </a:buClr>
              <a:buSzPts val="1412"/>
              <a:buFont typeface="Arial"/>
              <a:buNone/>
              <a:defRPr sz="1412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>
              <a:lnSpc>
                <a:spcPct val="100000"/>
              </a:lnSpc>
              <a:spcBef>
                <a:spcPts val="247"/>
              </a:spcBef>
              <a:spcAft>
                <a:spcPts val="0"/>
              </a:spcAft>
              <a:buClr>
                <a:srgbClr val="9E9E9E"/>
              </a:buClr>
              <a:buSzPts val="1235"/>
              <a:buFont typeface="Arial"/>
              <a:buNone/>
              <a:defRPr sz="1235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sz="1765" b="0" i="0" u="none" strike="noStrike" cap="non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sz="1765" b="0" i="0" u="none" strike="noStrike" cap="non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sz="1765" b="0" i="0" u="none" strike="noStrike" cap="non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sz="1765" b="0" i="0" u="none" strike="noStrike" cap="non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title" idx="2"/>
          </p:nvPr>
        </p:nvSpPr>
        <p:spPr>
          <a:xfrm>
            <a:off x="609600" y="156299"/>
            <a:ext cx="109728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Helvetica Neue"/>
              <a:buNone/>
              <a:defRPr sz="225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609600" y="156300"/>
            <a:ext cx="10972800" cy="376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Helvetica Neue"/>
              <a:buNone/>
              <a:defRPr sz="225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318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3093" algn="l">
              <a:lnSpc>
                <a:spcPct val="10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Char char="•"/>
              <a:defRPr sz="211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0677" algn="l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–"/>
              <a:defRPr sz="17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29438" algn="l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8261" algn="l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–"/>
              <a:defRPr sz="141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07022" algn="l">
              <a:lnSpc>
                <a:spcPct val="100000"/>
              </a:lnSpc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»"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0677" algn="l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0677" algn="l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0677" algn="l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0677" algn="l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963084" y="4406916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71"/>
              <a:buFont typeface="Helvetica Neue"/>
              <a:buNone/>
              <a:defRPr sz="2471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sz="1765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rgbClr val="9E9E9E"/>
              </a:buClr>
              <a:buSzPts val="1588"/>
              <a:buFont typeface="Arial"/>
              <a:buNone/>
              <a:defRPr sz="1588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Clr>
                <a:srgbClr val="9E9E9E"/>
              </a:buClr>
              <a:buSzPts val="1412"/>
              <a:buFont typeface="Arial"/>
              <a:buNone/>
              <a:defRPr sz="1412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47"/>
              </a:spcBef>
              <a:spcAft>
                <a:spcPts val="0"/>
              </a:spcAft>
              <a:buClr>
                <a:srgbClr val="9E9E9E"/>
              </a:buClr>
              <a:buSzPts val="1235"/>
              <a:buFont typeface="Arial"/>
              <a:buNone/>
              <a:defRPr sz="1235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47"/>
              </a:spcBef>
              <a:spcAft>
                <a:spcPts val="0"/>
              </a:spcAft>
              <a:buClr>
                <a:srgbClr val="9E9E9E"/>
              </a:buClr>
              <a:buSzPts val="1235"/>
              <a:buFont typeface="Arial"/>
              <a:buNone/>
              <a:defRPr sz="1235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247"/>
              </a:spcBef>
              <a:spcAft>
                <a:spcPts val="0"/>
              </a:spcAft>
              <a:buClr>
                <a:srgbClr val="9E9E9E"/>
              </a:buClr>
              <a:buSzPts val="1235"/>
              <a:buFont typeface="Arial"/>
              <a:buNone/>
              <a:defRPr sz="1235" b="0" i="0" u="none" strike="noStrike" cap="non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247"/>
              </a:spcBef>
              <a:spcAft>
                <a:spcPts val="0"/>
              </a:spcAft>
              <a:buClr>
                <a:srgbClr val="9E9E9E"/>
              </a:buClr>
              <a:buSzPts val="1235"/>
              <a:buFont typeface="Arial"/>
              <a:buNone/>
              <a:defRPr sz="1235" b="0" i="0" u="none" strike="noStrike" cap="non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247"/>
              </a:spcBef>
              <a:spcAft>
                <a:spcPts val="0"/>
              </a:spcAft>
              <a:buClr>
                <a:srgbClr val="9E9E9E"/>
              </a:buClr>
              <a:buSzPts val="1235"/>
              <a:buFont typeface="Arial"/>
              <a:buNone/>
              <a:defRPr sz="1235" b="0" i="0" u="none" strike="noStrike" cap="non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247"/>
              </a:spcBef>
              <a:spcAft>
                <a:spcPts val="0"/>
              </a:spcAft>
              <a:buClr>
                <a:srgbClr val="9E9E9E"/>
              </a:buClr>
              <a:buSzPts val="1235"/>
              <a:buFont typeface="Arial"/>
              <a:buNone/>
              <a:defRPr sz="1235" b="0" i="0" u="none" strike="noStrike" cap="non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609600" y="156300"/>
            <a:ext cx="10972800" cy="376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Helvetica Neue"/>
              <a:buNone/>
              <a:defRPr sz="225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1"/>
          </p:nvPr>
        </p:nvSpPr>
        <p:spPr>
          <a:xfrm>
            <a:off x="609600" y="1600207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0677" algn="l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29437" algn="l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–"/>
              <a:defRPr sz="158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18261" algn="l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07022" algn="l">
              <a:lnSpc>
                <a:spcPct val="100000"/>
              </a:lnSpc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–"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95846" algn="l">
              <a:lnSpc>
                <a:spcPct val="100000"/>
              </a:lnSpc>
              <a:spcBef>
                <a:spcPts val="212"/>
              </a:spcBef>
              <a:spcAft>
                <a:spcPts val="0"/>
              </a:spcAft>
              <a:buClr>
                <a:schemeClr val="dk1"/>
              </a:buClr>
              <a:buSzPts val="1059"/>
              <a:buFont typeface="Arial"/>
              <a:buChar char="»"/>
              <a:defRPr sz="1059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29438" algn="l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9438" algn="l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9438" algn="l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9438" algn="l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6197600" y="1600207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0677" algn="l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29437" algn="l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–"/>
              <a:defRPr sz="158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18261" algn="l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07022" algn="l">
              <a:lnSpc>
                <a:spcPct val="100000"/>
              </a:lnSpc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–"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95846" algn="l">
              <a:lnSpc>
                <a:spcPct val="100000"/>
              </a:lnSpc>
              <a:spcBef>
                <a:spcPts val="212"/>
              </a:spcBef>
              <a:spcAft>
                <a:spcPts val="0"/>
              </a:spcAft>
              <a:buClr>
                <a:schemeClr val="dk1"/>
              </a:buClr>
              <a:buSzPts val="1059"/>
              <a:buFont typeface="Arial"/>
              <a:buChar char="»"/>
              <a:defRPr sz="1059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29438" algn="l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9438" algn="l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9438" algn="l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9438" algn="l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609605" y="273064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65"/>
              <a:buFont typeface="Helvetica Neue"/>
              <a:buNone/>
              <a:defRPr sz="1765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766733" y="273067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0677" algn="l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29437" algn="l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–"/>
              <a:defRPr sz="158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18261" algn="l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07022" algn="l">
              <a:lnSpc>
                <a:spcPct val="100000"/>
              </a:lnSpc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–"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95846" algn="l">
              <a:lnSpc>
                <a:spcPct val="100000"/>
              </a:lnSpc>
              <a:spcBef>
                <a:spcPts val="212"/>
              </a:spcBef>
              <a:spcAft>
                <a:spcPts val="0"/>
              </a:spcAft>
              <a:buClr>
                <a:schemeClr val="dk1"/>
              </a:buClr>
              <a:buSzPts val="1059"/>
              <a:buFont typeface="Arial"/>
              <a:buChar char="»"/>
              <a:defRPr sz="1059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0677" algn="l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0677" algn="l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0677" algn="l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0677" algn="l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2"/>
          </p:nvPr>
        </p:nvSpPr>
        <p:spPr>
          <a:xfrm>
            <a:off x="609605" y="1435104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None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12"/>
              </a:spcBef>
              <a:spcAft>
                <a:spcPts val="0"/>
              </a:spcAft>
              <a:buClr>
                <a:schemeClr val="dk1"/>
              </a:buClr>
              <a:buSzPts val="1059"/>
              <a:buFont typeface="Arial"/>
              <a:buNone/>
              <a:defRPr sz="1059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882"/>
              <a:buFont typeface="Arial"/>
              <a:buNone/>
              <a:defRPr sz="88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4.jp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3">
            <a:alphaModFix/>
          </a:blip>
          <a:srcRect l="12" t="10093" r="5" b="5130"/>
          <a:stretch/>
        </p:blipFill>
        <p:spPr>
          <a:xfrm>
            <a:off x="0" y="2485"/>
            <a:ext cx="12191966" cy="689249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/>
          <p:nvPr/>
        </p:nvSpPr>
        <p:spPr>
          <a:xfrm>
            <a:off x="1760" y="2282562"/>
            <a:ext cx="12190241" cy="2249558"/>
          </a:xfrm>
          <a:prstGeom prst="rect">
            <a:avLst/>
          </a:prstGeom>
          <a:solidFill>
            <a:schemeClr val="dk1">
              <a:alpha val="8235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0" y="4638650"/>
            <a:ext cx="12192000" cy="22497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"/>
          <p:cNvSpPr/>
          <p:nvPr/>
        </p:nvSpPr>
        <p:spPr>
          <a:xfrm>
            <a:off x="1567" y="6652200"/>
            <a:ext cx="12190400" cy="236100"/>
          </a:xfrm>
          <a:prstGeom prst="rect">
            <a:avLst/>
          </a:prstGeom>
          <a:solidFill>
            <a:srgbClr val="1A65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"/>
          <p:cNvSpPr txBox="1"/>
          <p:nvPr/>
        </p:nvSpPr>
        <p:spPr>
          <a:xfrm>
            <a:off x="671033" y="6682500"/>
            <a:ext cx="10848400" cy="1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material is based upon work supported by the National Center for Atmospheric Research, which is a major facility sponsored by the National Science Foundation under Cooperative Agreement No. 1852977.</a:t>
            </a:r>
            <a:endParaRPr sz="6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9798" y="5889985"/>
            <a:ext cx="1790299" cy="497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253715" y="5823995"/>
            <a:ext cx="625501" cy="6291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-1" y="6272784"/>
            <a:ext cx="12192000" cy="58521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/>
          <p:nvPr/>
        </p:nvSpPr>
        <p:spPr>
          <a:xfrm>
            <a:off x="-1" y="0"/>
            <a:ext cx="12192000" cy="651622"/>
          </a:xfrm>
          <a:prstGeom prst="rect">
            <a:avLst/>
          </a:prstGeom>
          <a:solidFill>
            <a:srgbClr val="1A658F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endParaRPr sz="126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318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3093" algn="l" rtl="0">
              <a:lnSpc>
                <a:spcPct val="10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Char char="•"/>
              <a:defRPr sz="211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0677" algn="l" rtl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–"/>
              <a:defRPr sz="17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29438" algn="l" rtl="0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8261" algn="l" rtl="0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–"/>
              <a:defRPr sz="141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07022" algn="l" rtl="0">
              <a:lnSpc>
                <a:spcPct val="100000"/>
              </a:lnSpc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»"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0677" algn="l" rtl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0677" algn="l" rtl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0677" algn="l" rtl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0677" algn="l" rtl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09600" y="156300"/>
            <a:ext cx="10972800" cy="376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Helvetica Neue"/>
              <a:buNone/>
              <a:defRPr sz="225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3" name="Google Shape;23;p3"/>
          <p:cNvCxnSpPr/>
          <p:nvPr/>
        </p:nvCxnSpPr>
        <p:spPr>
          <a:xfrm>
            <a:off x="1152639" y="6374474"/>
            <a:ext cx="0" cy="388200"/>
          </a:xfrm>
          <a:prstGeom prst="straightConnector1">
            <a:avLst/>
          </a:prstGeom>
          <a:noFill/>
          <a:ln w="222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4" name="Google Shape;24;p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96374" y="6374484"/>
            <a:ext cx="615776" cy="3882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/>
          <p:nvPr/>
        </p:nvSpPr>
        <p:spPr>
          <a:xfrm>
            <a:off x="0" y="2981750"/>
            <a:ext cx="12192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SUPPORTING BROADER IMPACTS IN FIELD CAMPAIGNS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3"/>
          <p:cNvSpPr/>
          <p:nvPr/>
        </p:nvSpPr>
        <p:spPr>
          <a:xfrm>
            <a:off x="0" y="3581400"/>
            <a:ext cx="12192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rgbClr val="A8C7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NCAR EDUCATION, ENGAGEMENT &amp; EARLY-CAREER DEVELOPMENT (EdEC)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4379126" y="6014332"/>
            <a:ext cx="34338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9 MAY 2023</a:t>
            </a:r>
            <a:endParaRPr sz="14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3"/>
          <p:cNvSpPr/>
          <p:nvPr/>
        </p:nvSpPr>
        <p:spPr>
          <a:xfrm>
            <a:off x="0" y="5267625"/>
            <a:ext cx="12192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DANIEL W. ZIETLOW &amp; EVY McUMBER</a:t>
            </a:r>
            <a:endParaRPr sz="14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NCAR EdEC</a:t>
            </a:r>
            <a:endParaRPr sz="14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1578750" y="156300"/>
            <a:ext cx="90345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25"/>
              <a:buNone/>
            </a:pPr>
            <a:r>
              <a:rPr lang="en-US" sz="2000"/>
              <a:t>NCAR Education, Engagement &amp; Early-Career Development (EdEC)...</a:t>
            </a:r>
            <a:endParaRPr sz="2000"/>
          </a:p>
        </p:txBody>
      </p:sp>
      <p:sp>
        <p:nvSpPr>
          <p:cNvPr id="69" name="Google Shape;69;p14"/>
          <p:cNvSpPr txBox="1"/>
          <p:nvPr/>
        </p:nvSpPr>
        <p:spPr>
          <a:xfrm>
            <a:off x="1207336" y="6383131"/>
            <a:ext cx="3790800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EdEC</a:t>
            </a:r>
            <a:endParaRPr sz="16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2750" y="1451100"/>
            <a:ext cx="4103250" cy="2308078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4">
            <a:alphaModFix/>
          </a:blip>
          <a:srcRect t="5333" b="10270"/>
          <a:stretch/>
        </p:blipFill>
        <p:spPr>
          <a:xfrm>
            <a:off x="6096000" y="1451100"/>
            <a:ext cx="4103250" cy="2308075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5">
            <a:alphaModFix/>
          </a:blip>
          <a:srcRect b="24998"/>
          <a:stretch/>
        </p:blipFill>
        <p:spPr>
          <a:xfrm>
            <a:off x="6096000" y="3804000"/>
            <a:ext cx="4103250" cy="2308074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6">
            <a:alphaModFix/>
          </a:blip>
          <a:srcRect r="1312" b="24998"/>
          <a:stretch/>
        </p:blipFill>
        <p:spPr>
          <a:xfrm>
            <a:off x="1992750" y="3804000"/>
            <a:ext cx="4049449" cy="2308074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4" name="Google Shape;74;p14"/>
          <p:cNvSpPr/>
          <p:nvPr/>
        </p:nvSpPr>
        <p:spPr>
          <a:xfrm>
            <a:off x="1992750" y="3343825"/>
            <a:ext cx="4065600" cy="277800"/>
          </a:xfrm>
          <a:prstGeom prst="rect">
            <a:avLst/>
          </a:prstGeom>
          <a:solidFill>
            <a:srgbClr val="6C6C6C">
              <a:alpha val="869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4"/>
          <p:cNvSpPr txBox="1"/>
          <p:nvPr/>
        </p:nvSpPr>
        <p:spPr>
          <a:xfrm>
            <a:off x="2035000" y="3254200"/>
            <a:ext cx="39714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ENGAGEMENT</a:t>
            </a:r>
            <a:endParaRPr sz="1800" b="1" dirty="0">
              <a:solidFill>
                <a:schemeClr val="accent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6" name="Google Shape;76;p14"/>
          <p:cNvSpPr/>
          <p:nvPr/>
        </p:nvSpPr>
        <p:spPr>
          <a:xfrm>
            <a:off x="6096000" y="3343825"/>
            <a:ext cx="4103400" cy="277800"/>
          </a:xfrm>
          <a:prstGeom prst="rect">
            <a:avLst/>
          </a:prstGeom>
          <a:solidFill>
            <a:srgbClr val="6C6C6C">
              <a:alpha val="869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4"/>
          <p:cNvSpPr txBox="1"/>
          <p:nvPr/>
        </p:nvSpPr>
        <p:spPr>
          <a:xfrm>
            <a:off x="6156175" y="3254200"/>
            <a:ext cx="39714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FUTURE WORKFORCE</a:t>
            </a:r>
            <a:endParaRPr sz="1800" b="1" dirty="0">
              <a:solidFill>
                <a:schemeClr val="accent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8" name="Google Shape;78;p14"/>
          <p:cNvSpPr/>
          <p:nvPr/>
        </p:nvSpPr>
        <p:spPr>
          <a:xfrm>
            <a:off x="1992675" y="5646550"/>
            <a:ext cx="4049400" cy="277800"/>
          </a:xfrm>
          <a:prstGeom prst="rect">
            <a:avLst/>
          </a:prstGeom>
          <a:solidFill>
            <a:srgbClr val="6C6C6C">
              <a:alpha val="869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4"/>
          <p:cNvSpPr txBox="1"/>
          <p:nvPr/>
        </p:nvSpPr>
        <p:spPr>
          <a:xfrm>
            <a:off x="2034925" y="5556925"/>
            <a:ext cx="39714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UNIVERSITY PARTNERSHIPS</a:t>
            </a:r>
            <a:endParaRPr sz="1800" b="1" dirty="0">
              <a:solidFill>
                <a:schemeClr val="accent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0" name="Google Shape;80;p14"/>
          <p:cNvSpPr/>
          <p:nvPr/>
        </p:nvSpPr>
        <p:spPr>
          <a:xfrm>
            <a:off x="6095925" y="5646550"/>
            <a:ext cx="4103400" cy="277800"/>
          </a:xfrm>
          <a:prstGeom prst="rect">
            <a:avLst/>
          </a:prstGeom>
          <a:solidFill>
            <a:srgbClr val="6C6C6C">
              <a:alpha val="869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4"/>
          <p:cNvSpPr txBox="1"/>
          <p:nvPr/>
        </p:nvSpPr>
        <p:spPr>
          <a:xfrm>
            <a:off x="6156100" y="5556925"/>
            <a:ext cx="39714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EARLY-CAREER DEVELOPMENT</a:t>
            </a:r>
            <a:endParaRPr sz="1800" b="1" dirty="0">
              <a:solidFill>
                <a:schemeClr val="accent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2" name="Google Shape;82;p14"/>
          <p:cNvSpPr txBox="1">
            <a:spLocks noGrp="1"/>
          </p:cNvSpPr>
          <p:nvPr>
            <p:ph type="title"/>
          </p:nvPr>
        </p:nvSpPr>
        <p:spPr>
          <a:xfrm>
            <a:off x="558150" y="911000"/>
            <a:ext cx="110757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</a:pPr>
            <a:r>
              <a:rPr lang="en-US" sz="2000">
                <a:solidFill>
                  <a:srgbClr val="1A658F"/>
                </a:solidFill>
              </a:rPr>
              <a:t>…</a:t>
            </a:r>
            <a:r>
              <a:rPr lang="en-US" sz="2000">
                <a:solidFill>
                  <a:srgbClr val="1A658F"/>
                </a:solidFill>
                <a:highlight>
                  <a:srgbClr val="FFFFFF"/>
                </a:highlight>
              </a:rPr>
              <a:t>supports, enhances, and extends the capabilities of the university community</a:t>
            </a:r>
            <a:endParaRPr sz="2000">
              <a:solidFill>
                <a:srgbClr val="1A658F"/>
              </a:solidFill>
              <a:highlight>
                <a:srgbClr val="FFFFFF"/>
              </a:highlight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</a:pPr>
            <a:r>
              <a:rPr lang="en-US" sz="2000">
                <a:solidFill>
                  <a:srgbClr val="1A658F"/>
                </a:solidFill>
                <a:highlight>
                  <a:srgbClr val="FFFFFF"/>
                </a:highlight>
              </a:rPr>
              <a:t>and the broader Earth system science community.</a:t>
            </a:r>
            <a:endParaRPr sz="2000">
              <a:solidFill>
                <a:srgbClr val="1A658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1981200" y="156299"/>
            <a:ext cx="82296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25"/>
              <a:buNone/>
            </a:pPr>
            <a:r>
              <a:rPr lang="en-US" sz="2000"/>
              <a:t>Supporting Field Campaigns Through Public Engagement</a:t>
            </a:r>
            <a:endParaRPr sz="2000"/>
          </a:p>
        </p:txBody>
      </p:sp>
      <p:sp>
        <p:nvSpPr>
          <p:cNvPr id="88" name="Google Shape;88;p15"/>
          <p:cNvSpPr txBox="1"/>
          <p:nvPr/>
        </p:nvSpPr>
        <p:spPr>
          <a:xfrm>
            <a:off x="1207336" y="6383131"/>
            <a:ext cx="3790800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EdEC</a:t>
            </a:r>
            <a:endParaRPr sz="16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9" name="Google Shape;89;p15"/>
          <p:cNvSpPr/>
          <p:nvPr/>
        </p:nvSpPr>
        <p:spPr>
          <a:xfrm>
            <a:off x="0" y="1264950"/>
            <a:ext cx="5407200" cy="89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5"/>
          <p:cNvSpPr txBox="1"/>
          <p:nvPr/>
        </p:nvSpPr>
        <p:spPr>
          <a:xfrm>
            <a:off x="125175" y="1256700"/>
            <a:ext cx="51972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can support the engagement component of your field campaign:</a:t>
            </a:r>
            <a:endParaRPr sz="2300" b="1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1" name="Google Shape;91;p15"/>
          <p:cNvSpPr/>
          <p:nvPr/>
        </p:nvSpPr>
        <p:spPr>
          <a:xfrm>
            <a:off x="0" y="2362075"/>
            <a:ext cx="4424700" cy="46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5"/>
          <p:cNvSpPr txBox="1"/>
          <p:nvPr/>
        </p:nvSpPr>
        <p:spPr>
          <a:xfrm>
            <a:off x="321900" y="2362075"/>
            <a:ext cx="4048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Helvetica Neue"/>
                <a:ea typeface="Helvetica Neue"/>
                <a:cs typeface="Helvetica Neue"/>
                <a:sym typeface="Helvetica Neue"/>
              </a:rPr>
              <a:t>Instrumentation Open Houses</a:t>
            </a:r>
            <a:endParaRPr sz="18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3" name="Google Shape;93;p15"/>
          <p:cNvSpPr/>
          <p:nvPr/>
        </p:nvSpPr>
        <p:spPr>
          <a:xfrm>
            <a:off x="0" y="2943225"/>
            <a:ext cx="4424700" cy="46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5"/>
          <p:cNvSpPr txBox="1"/>
          <p:nvPr/>
        </p:nvSpPr>
        <p:spPr>
          <a:xfrm>
            <a:off x="384475" y="2943225"/>
            <a:ext cx="398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Helvetica Neue"/>
                <a:ea typeface="Helvetica Neue"/>
                <a:cs typeface="Helvetica Neue"/>
                <a:sym typeface="Helvetica Neue"/>
              </a:rPr>
              <a:t>K12 &amp; University Classroom Visits</a:t>
            </a:r>
            <a:endParaRPr sz="18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5" name="Google Shape;95;p15"/>
          <p:cNvSpPr/>
          <p:nvPr/>
        </p:nvSpPr>
        <p:spPr>
          <a:xfrm>
            <a:off x="0" y="3547325"/>
            <a:ext cx="4424700" cy="46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5"/>
          <p:cNvSpPr txBox="1"/>
          <p:nvPr/>
        </p:nvSpPr>
        <p:spPr>
          <a:xfrm>
            <a:off x="811825" y="3552338"/>
            <a:ext cx="3558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Helvetica Neue"/>
                <a:ea typeface="Helvetica Neue"/>
                <a:cs typeface="Helvetica Neue"/>
                <a:sym typeface="Helvetica Neue"/>
              </a:rPr>
              <a:t>Students in the Field</a:t>
            </a:r>
            <a:endParaRPr sz="18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7" name="Google Shape;97;p15"/>
          <p:cNvSpPr/>
          <p:nvPr/>
        </p:nvSpPr>
        <p:spPr>
          <a:xfrm>
            <a:off x="0" y="4128475"/>
            <a:ext cx="4424700" cy="46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5"/>
          <p:cNvSpPr txBox="1"/>
          <p:nvPr/>
        </p:nvSpPr>
        <p:spPr>
          <a:xfrm>
            <a:off x="811825" y="4128475"/>
            <a:ext cx="3558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Helvetica Neue"/>
                <a:ea typeface="Helvetica Neue"/>
                <a:cs typeface="Helvetica Neue"/>
                <a:sym typeface="Helvetica Neue"/>
              </a:rPr>
              <a:t>Teacher Curriculum</a:t>
            </a:r>
            <a:endParaRPr sz="18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9" name="Google Shape;99;p15"/>
          <p:cNvPicPr preferRelativeResize="0"/>
          <p:nvPr/>
        </p:nvPicPr>
        <p:blipFill rotWithShape="1">
          <a:blip r:embed="rId3">
            <a:alphaModFix/>
          </a:blip>
          <a:srcRect b="7227"/>
          <a:stretch/>
        </p:blipFill>
        <p:spPr>
          <a:xfrm>
            <a:off x="5407200" y="999000"/>
            <a:ext cx="6480000" cy="450885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00" name="Google Shape;100;p15"/>
          <p:cNvSpPr/>
          <p:nvPr/>
        </p:nvSpPr>
        <p:spPr>
          <a:xfrm>
            <a:off x="0" y="4732575"/>
            <a:ext cx="4424700" cy="46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5"/>
          <p:cNvSpPr txBox="1"/>
          <p:nvPr/>
        </p:nvSpPr>
        <p:spPr>
          <a:xfrm>
            <a:off x="811825" y="4732575"/>
            <a:ext cx="3558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Helvetica Neue"/>
                <a:ea typeface="Helvetica Neue"/>
                <a:cs typeface="Helvetica Neue"/>
                <a:sym typeface="Helvetica Neue"/>
              </a:rPr>
              <a:t>Video Production</a:t>
            </a:r>
            <a:endParaRPr sz="18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2" name="Google Shape;102;p15"/>
          <p:cNvSpPr/>
          <p:nvPr/>
        </p:nvSpPr>
        <p:spPr>
          <a:xfrm>
            <a:off x="0" y="5329250"/>
            <a:ext cx="4424700" cy="46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5"/>
          <p:cNvSpPr txBox="1"/>
          <p:nvPr/>
        </p:nvSpPr>
        <p:spPr>
          <a:xfrm>
            <a:off x="811825" y="5329250"/>
            <a:ext cx="3558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Helvetica Neue"/>
                <a:ea typeface="Helvetica Neue"/>
                <a:cs typeface="Helvetica Neue"/>
                <a:sym typeface="Helvetica Neue"/>
              </a:rPr>
              <a:t>Educational Handouts</a:t>
            </a:r>
            <a:endParaRPr sz="18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4" name="Google Shape;104;p15"/>
          <p:cNvSpPr txBox="1"/>
          <p:nvPr/>
        </p:nvSpPr>
        <p:spPr>
          <a:xfrm>
            <a:off x="5965950" y="5618600"/>
            <a:ext cx="5362500" cy="5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The PI of the OTREC field campaign is interviewed for a video series about the field campaign.</a:t>
            </a:r>
            <a:endParaRPr sz="12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itle Page: NCAR - Blue Logo">
  <a:themeElements>
    <a:clrScheme name="NCAR UCAR">
      <a:dk1>
        <a:srgbClr val="000000"/>
      </a:dk1>
      <a:lt1>
        <a:srgbClr val="FFFFFF"/>
      </a:lt1>
      <a:dk2>
        <a:srgbClr val="1F3058"/>
      </a:dk2>
      <a:lt2>
        <a:srgbClr val="EEECE1"/>
      </a:lt2>
      <a:accent1>
        <a:srgbClr val="1A3141"/>
      </a:accent1>
      <a:accent2>
        <a:srgbClr val="456673"/>
      </a:accent2>
      <a:accent3>
        <a:srgbClr val="C45229"/>
      </a:accent3>
      <a:accent4>
        <a:srgbClr val="9F1B25"/>
      </a:accent4>
      <a:accent5>
        <a:srgbClr val="B36E25"/>
      </a:accent5>
      <a:accent6>
        <a:srgbClr val="555058"/>
      </a:accent6>
      <a:hlink>
        <a:srgbClr val="1F3058"/>
      </a:hlink>
      <a:folHlink>
        <a:srgbClr val="7C78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CAR-BlueTopHeader-GraySwoosh">
  <a:themeElements>
    <a:clrScheme name="NCAR and UCAR">
      <a:dk1>
        <a:srgbClr val="666666"/>
      </a:dk1>
      <a:lt1>
        <a:srgbClr val="FFFFFF"/>
      </a:lt1>
      <a:dk2>
        <a:srgbClr val="122D5D"/>
      </a:dk2>
      <a:lt2>
        <a:srgbClr val="D3DCEC"/>
      </a:lt2>
      <a:accent1>
        <a:srgbClr val="277DA1"/>
      </a:accent1>
      <a:accent2>
        <a:srgbClr val="248F87"/>
      </a:accent2>
      <a:accent3>
        <a:srgbClr val="BBD52F"/>
      </a:accent3>
      <a:accent4>
        <a:srgbClr val="D3DCEC"/>
      </a:accent4>
      <a:accent5>
        <a:srgbClr val="6C6C6C"/>
      </a:accent5>
      <a:accent6>
        <a:srgbClr val="9EA0A3"/>
      </a:accent6>
      <a:hlink>
        <a:srgbClr val="BBD52F"/>
      </a:hlink>
      <a:folHlink>
        <a:srgbClr val="BBD5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241</Words>
  <Application>Microsoft Macintosh PowerPoint</Application>
  <PresentationFormat>Widescreen</PresentationFormat>
  <Paragraphs>31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Helvetica Neue</vt:lpstr>
      <vt:lpstr>Trebuchet MS</vt:lpstr>
      <vt:lpstr>Poppins</vt:lpstr>
      <vt:lpstr>Title Page: NCAR - Blue Logo</vt:lpstr>
      <vt:lpstr>NCAR-BlueTopHeader-GraySwoosh</vt:lpstr>
      <vt:lpstr>PowerPoint Presentation</vt:lpstr>
      <vt:lpstr>NCAR Education, Engagement &amp; Early-Career Development (EdEC)...</vt:lpstr>
      <vt:lpstr>Supporting Field Campaigns Through Public Engagement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Daniel Zietlow</cp:lastModifiedBy>
  <cp:revision>1</cp:revision>
  <dcterms:modified xsi:type="dcterms:W3CDTF">2023-05-09T14:30:14Z</dcterms:modified>
</cp:coreProperties>
</file>