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2" Type="http://schemas.openxmlformats.org/officeDocument/2006/relationships/font" Target="fonts/HelveticaNeue-boldItalic.fntdata"/><Relationship Id="rId9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f648c765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f648c765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f648c765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3f648c765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703275" y="595900"/>
            <a:ext cx="2379600" cy="615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E599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850" y="2149363"/>
            <a:ext cx="7505751" cy="18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57475" y="11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CAO cases for </a:t>
            </a:r>
            <a:r>
              <a:rPr b="1" lang="en" sz="2800">
                <a:solidFill>
                  <a:srgbClr val="000000"/>
                </a:solidFill>
              </a:rPr>
              <a:t>COMBLE-Model Intercomparison Project (MIP)</a:t>
            </a:r>
            <a:endParaRPr b="1" sz="2800">
              <a:solidFill>
                <a:srgbClr val="00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888" y="747375"/>
            <a:ext cx="2907792" cy="359927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13600" y="4346650"/>
            <a:ext cx="399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VIIRS (NOAA20 &amp; SNPP) day-night-band imagery paired with ERA5 surface pressure</a:t>
            </a:r>
            <a:endParaRPr b="1"/>
          </a:p>
        </p:txBody>
      </p:sp>
      <p:sp>
        <p:nvSpPr>
          <p:cNvPr id="59" name="Google Shape;59;p13"/>
          <p:cNvSpPr txBox="1"/>
          <p:nvPr/>
        </p:nvSpPr>
        <p:spPr>
          <a:xfrm>
            <a:off x="3311075" y="954350"/>
            <a:ext cx="412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</a:rPr>
              <a:t>Closed-to-open transitions</a:t>
            </a:r>
            <a:endParaRPr b="1" sz="1200">
              <a:solidFill>
                <a:srgbClr val="0000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Moderate large-scale subsidence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Relatively little PBL deepening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Relatively swift cloud fraction decrease</a:t>
            </a:r>
            <a:endParaRPr sz="1200"/>
          </a:p>
        </p:txBody>
      </p:sp>
      <p:sp>
        <p:nvSpPr>
          <p:cNvPr id="60" name="Google Shape;60;p13"/>
          <p:cNvSpPr txBox="1"/>
          <p:nvPr/>
        </p:nvSpPr>
        <p:spPr>
          <a:xfrm>
            <a:off x="4293125" y="4069750"/>
            <a:ext cx="4348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Roll-to-cell transitions</a:t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Little-to-no large-scale subsidence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Substantial PBL deepening (reaching 4-5 km)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Gradual cloud fraction change, dominated by cells that grow in size with fetch</a:t>
            </a:r>
            <a:endParaRPr sz="1200"/>
          </a:p>
        </p:txBody>
      </p:sp>
      <p:sp>
        <p:nvSpPr>
          <p:cNvPr id="61" name="Google Shape;61;p13"/>
          <p:cNvSpPr/>
          <p:nvPr/>
        </p:nvSpPr>
        <p:spPr>
          <a:xfrm>
            <a:off x="383550" y="954350"/>
            <a:ext cx="2676300" cy="27372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" name="Google Shape;62;p13"/>
          <p:cNvCxnSpPr/>
          <p:nvPr/>
        </p:nvCxnSpPr>
        <p:spPr>
          <a:xfrm flipH="1">
            <a:off x="3399625" y="1294300"/>
            <a:ext cx="17400" cy="8979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" name="Google Shape;63;p13"/>
          <p:cNvCxnSpPr/>
          <p:nvPr/>
        </p:nvCxnSpPr>
        <p:spPr>
          <a:xfrm>
            <a:off x="6537650" y="1765025"/>
            <a:ext cx="357300" cy="418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" name="Google Shape;64;p13"/>
          <p:cNvCxnSpPr/>
          <p:nvPr/>
        </p:nvCxnSpPr>
        <p:spPr>
          <a:xfrm rot="10800000">
            <a:off x="2597775" y="3883200"/>
            <a:ext cx="1464300" cy="453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" name="Google Shape;65;p13"/>
          <p:cNvCxnSpPr/>
          <p:nvPr/>
        </p:nvCxnSpPr>
        <p:spPr>
          <a:xfrm flipH="1" rot="10800000">
            <a:off x="6659700" y="3987825"/>
            <a:ext cx="1604100" cy="30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" name="Google Shape;66;p13"/>
          <p:cNvSpPr txBox="1"/>
          <p:nvPr/>
        </p:nvSpPr>
        <p:spPr>
          <a:xfrm>
            <a:off x="6747300" y="595900"/>
            <a:ext cx="239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Please check out our poster for case specifics!</a:t>
            </a:r>
            <a:endParaRPr b="1"/>
          </a:p>
        </p:txBody>
      </p:sp>
      <p:sp>
        <p:nvSpPr>
          <p:cNvPr id="67" name="Google Shape;67;p13"/>
          <p:cNvSpPr/>
          <p:nvPr/>
        </p:nvSpPr>
        <p:spPr>
          <a:xfrm rot="3683073">
            <a:off x="1711145" y="2278249"/>
            <a:ext cx="1098702" cy="89402"/>
          </a:xfrm>
          <a:prstGeom prst="rightArrow">
            <a:avLst>
              <a:gd fmla="val 50000" name="adj1"/>
              <a:gd fmla="val 45980" name="adj2"/>
            </a:avLst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8" name="Google Shape;68;p13"/>
          <p:cNvSpPr/>
          <p:nvPr/>
        </p:nvSpPr>
        <p:spPr>
          <a:xfrm rot="3683073">
            <a:off x="1471295" y="2469987"/>
            <a:ext cx="1098702" cy="89402"/>
          </a:xfrm>
          <a:prstGeom prst="rightArrow">
            <a:avLst>
              <a:gd fmla="val 50000" name="adj1"/>
              <a:gd fmla="val 45980" name="adj2"/>
            </a:avLst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311700" y="104500"/>
            <a:ext cx="85206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0">
                <a:solidFill>
                  <a:srgbClr val="000000"/>
                </a:solidFill>
              </a:rPr>
              <a:t>Upwind and fetch measurements that we think may help better constrain models during CAOs: </a:t>
            </a:r>
            <a:r>
              <a:rPr lang="en" sz="2020">
                <a:solidFill>
                  <a:srgbClr val="FF0000"/>
                </a:solidFill>
              </a:rPr>
              <a:t>kinematics/dynamics and thermodynamics</a:t>
            </a:r>
            <a:endParaRPr sz="2020">
              <a:solidFill>
                <a:srgbClr val="FF0000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76825" y="964300"/>
            <a:ext cx="6627300" cy="4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ropsondes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Large-scale thermodynamic structure, esp. inversion strength and stability profile</a:t>
            </a: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evolution from upwind of ice edge to downwind BL</a:t>
            </a:r>
            <a:endParaRPr sz="160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Wind shear profile, including along-ice edge jet strength/location</a:t>
            </a:r>
            <a:endParaRPr sz="160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In-situ probes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320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567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Pressure gradient force to determine ageostrophic wind component</a:t>
            </a:r>
            <a:endParaRPr sz="1567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320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567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3D winds, temp, and moisture (can compute turbulence statistics)</a:t>
            </a:r>
            <a:endParaRPr sz="1567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Radars/lidars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Cloud top height (rate of BL deepening under convective conditions)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Char char="○"/>
            </a:pP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Temp/moisture structure above cloud top</a:t>
            </a:r>
            <a:endParaRPr sz="160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LW radiometric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Skin temperature of underlying sea surface (</a:t>
            </a: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Lagrangian data points)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Downwelling LW above cloud top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Char char="○"/>
            </a:pP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Lagrangian evolution of cloud top temperature</a:t>
            </a:r>
            <a:endParaRPr sz="160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Lidars/in-situ probes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Gravity wave structure structure above cloud top</a:t>
            </a:r>
            <a:endParaRPr sz="160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358" y="3645950"/>
            <a:ext cx="7825142" cy="14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4628650" y="4752400"/>
            <a:ext cx="463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Iteration on </a:t>
            </a:r>
            <a:r>
              <a:rPr b="1" lang="en" sz="1300"/>
              <a:t>March 13 using DHARMA LES (first 4 hours)</a:t>
            </a:r>
            <a:endParaRPr b="1" sz="1300"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b="24988" l="0" r="0" t="41461"/>
          <a:stretch/>
        </p:blipFill>
        <p:spPr>
          <a:xfrm>
            <a:off x="6607400" y="2100375"/>
            <a:ext cx="2508199" cy="1682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4"/>
          <p:cNvCxnSpPr/>
          <p:nvPr/>
        </p:nvCxnSpPr>
        <p:spPr>
          <a:xfrm flipH="1" rot="10800000">
            <a:off x="3620300" y="3303775"/>
            <a:ext cx="3126600" cy="95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311700" y="104500"/>
            <a:ext cx="85206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0">
                <a:solidFill>
                  <a:srgbClr val="000000"/>
                </a:solidFill>
              </a:rPr>
              <a:t>Upwind and fetch measurements that we think may help better constrain models during CAOs: </a:t>
            </a:r>
            <a:r>
              <a:rPr lang="en" sz="2020">
                <a:solidFill>
                  <a:srgbClr val="FF0000"/>
                </a:solidFill>
              </a:rPr>
              <a:t>aerosols, macro- and microphysics</a:t>
            </a:r>
            <a:endParaRPr sz="2020">
              <a:solidFill>
                <a:srgbClr val="FF0000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1700" y="1152475"/>
            <a:ext cx="6295800" cy="3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LWP and IWP (note: LWP provides strongest constraint on IWP in current case studies)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Aerosol size distribution profiles, including INP measurements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Droplet and ice particle size distributions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Ice hydrometeor single-particle characteristics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(e.g., degree of riming, presen</a:t>
            </a: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 of drizzle-size drops and SIP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Cloud and precipitation structure (optical depth, reflectivity,</a:t>
            </a: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organization state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Cloud top and cloud base liquid boundaries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IWC/LWC/TWC from profiling flight legs in different cloud regimes (e.g., cloud streets, transition, and cellular)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600" y="1042622"/>
            <a:ext cx="2132625" cy="35773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5"/>
          <p:cNvCxnSpPr/>
          <p:nvPr/>
        </p:nvCxnSpPr>
        <p:spPr>
          <a:xfrm>
            <a:off x="7862713" y="881600"/>
            <a:ext cx="18900" cy="3015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5"/>
          <p:cNvSpPr txBox="1"/>
          <p:nvPr/>
        </p:nvSpPr>
        <p:spPr>
          <a:xfrm>
            <a:off x="7560075" y="414901"/>
            <a:ext cx="63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rain onset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88" name="Google Shape;88;p15"/>
          <p:cNvCxnSpPr/>
          <p:nvPr/>
        </p:nvCxnSpPr>
        <p:spPr>
          <a:xfrm>
            <a:off x="8090084" y="1015300"/>
            <a:ext cx="24900" cy="2881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5"/>
          <p:cNvSpPr txBox="1"/>
          <p:nvPr/>
        </p:nvSpPr>
        <p:spPr>
          <a:xfrm>
            <a:off x="4572000" y="4567625"/>
            <a:ext cx="475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Example from ACTIVATE pre-campaign case using various satellite products, including MAC-LWP (Elsaesser et al., 2017)</a:t>
            </a:r>
            <a:endParaRPr b="1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