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1109" r:id="rId2"/>
    <p:sldId id="1107" r:id="rId3"/>
    <p:sldId id="262" r:id="rId4"/>
    <p:sldId id="11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327"/>
  </p:normalViewPr>
  <p:slideViewPr>
    <p:cSldViewPr snapToGrid="0">
      <p:cViewPr varScale="1">
        <p:scale>
          <a:sx n="118" d="100"/>
          <a:sy n="118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547EB-2722-9344-A823-13936B1052DE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09B05-022F-8E40-A482-E4B05BFD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Advancing Future PBL Observations</a:t>
            </a:r>
          </a:p>
          <a:p>
            <a:r>
              <a:rPr lang="en-US" dirty="0"/>
              <a:t>Space-based PBL observations will be limited and take time.</a:t>
            </a:r>
          </a:p>
          <a:p>
            <a:r>
              <a:rPr lang="en-US" dirty="0"/>
              <a:t>Airborne simultaneous measurements of Dynamics and thermodynamics are essential for PBL processes study.</a:t>
            </a:r>
          </a:p>
          <a:p>
            <a:r>
              <a:rPr lang="en-US" dirty="0"/>
              <a:t>True mobile measurements to deal with spatial heterogeneity.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A6CBA-056B-B341-A351-065EE27C9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CF32-A79E-4FE8-1C6C-5C19DA0E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58567-C0CD-7D66-B6EB-53A9044A0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CCF1-05DF-B2B5-E076-D8AD878C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6F8D-235C-E3BC-C669-F851C334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5296C-8F4A-69D4-53C7-B7EA10A0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E522-92B4-0AC5-F6D2-730920FB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F3F3B-E9F0-5190-1403-54BB1F21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E90CF-DA6D-5F0F-356A-2BE6D228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B419-4174-EDA1-1CA3-C077DAEC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B6C3-B6D7-8FCA-F7CF-81CF5C4A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3006A-2787-EB4F-CCC7-429AB4D1B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BCCA8-3951-034B-0A4E-C3468FFB6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8623-A895-8E4E-7DAB-55803C9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B8826-E168-9448-B41E-D78E3DA1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1DF78-2E29-20BF-9E22-0456321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EEA-5C10-3C29-8289-8D7E774C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4702-3D13-A72D-8699-DD5DC117E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70775-D55C-68D0-1473-88CED350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48C18-5108-A4B9-E6FC-FCFA4DCF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17D13-D363-FEEB-7A94-023045BA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16DC-FFA8-ECC6-C746-20B89759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E1BC-0089-10AA-75F2-8A84DFB5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5F818-B1F0-61D2-7F6A-5F725C4F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CE7F0-741E-7273-70C0-3ADA5676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7BB5-52F9-9796-5428-EEFD5317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8887-6EF4-E2FD-E31A-983B694A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A236-B654-838D-230F-EC8C241C7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A111-EE75-A669-D745-9BD0574AA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AEAE1-5221-7052-BCC7-4475303E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841CE-2954-9BCC-E8BA-FF89EDF3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4F169-CAD9-E5B1-52A1-9A13C341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0C04-4B45-DB85-695B-DEDF7D8C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28BFD-485F-9762-7B69-61A1B63F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4CC14-25F9-395E-35DE-998DB9D2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7B7DC-DE72-284E-07A1-EE32C23F3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07B4C-DD2C-83DE-75AB-9F9FBE9E7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53E31-175F-6FD7-DB50-7641CC82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5E308-8564-6E98-455B-F95B8EEB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B8590-0203-7844-D84C-9327BB66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313A-466F-2D49-1D73-5D0A2A10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AA4F-E16B-1F4C-64EB-E74FD27A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66B4-E98B-7FE9-B180-772DE99B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508CD-E3A7-26B6-3A8A-3AD72F6B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B31D0-7233-8E8D-D9CE-AB43FB6F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AD120-31FF-0A5A-372D-9B844E8E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0541A-FF81-C7CC-C879-F01BCBDB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6B11-26E9-2574-02B4-ED87E36C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1C6A6-ADBF-A241-328D-5BCCD028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92A56-918D-31CC-1EA2-53841402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3E96A-98C1-D9AC-BC30-0CAE4B88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ABBE-867D-C8C0-F339-B5F83599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F1F4-678D-455C-0AAB-42E5B2C6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7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EA8A-272B-6ABD-2407-E3BE7CF3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AA676-A155-E81F-8F26-36401786E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5AF99-976A-BD93-F699-3513F831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D7CEF-1829-57AD-F873-7818EB80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BD18-C8EF-C668-BE2F-13806907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85B57-F536-8478-770F-925C1CA7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837F6-7003-A3A7-D129-07F2BA2B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05057-66F2-6032-9E83-363A579E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B24F-47A8-EA80-8488-27E9F049E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A5BF-9D6B-E448-88A8-A42367E021C3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6803B-6F0B-D18E-B14E-B484173A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CAF2-50B0-1F99-3343-B9BA210F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0FA4-23AC-3C4F-AA57-1719316C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CDEB-AD25-F9BE-B90C-6F4D1D18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06942" cy="18505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CAESAR: Characterizing and Understanding Atmospheric Boundary Layer Fluxes, Structure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Cloud Property Evolution in Arctic Cold Air Outbreaks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48440-1A4A-0439-886F-F5D839C472D8}"/>
              </a:ext>
            </a:extLst>
          </p:cNvPr>
          <p:cNvSpPr txBox="1"/>
          <p:nvPr/>
        </p:nvSpPr>
        <p:spPr>
          <a:xfrm>
            <a:off x="827315" y="4833258"/>
            <a:ext cx="1061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changes</a:t>
            </a:r>
          </a:p>
          <a:p>
            <a:pPr algn="ctr"/>
            <a:r>
              <a:rPr lang="en-US" sz="2400" b="1" dirty="0">
                <a:solidFill>
                  <a:srgbClr val="071D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Airborne Doppler Lidar (ADL)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From nadir only to a five-beam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F5CE5-C667-D033-AED8-5C0AF4AEAA4E}"/>
              </a:ext>
            </a:extLst>
          </p:cNvPr>
          <p:cNvSpPr txBox="1"/>
          <p:nvPr/>
        </p:nvSpPr>
        <p:spPr>
          <a:xfrm>
            <a:off x="827315" y="2321004"/>
            <a:ext cx="1035231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Zhien Wang  and </a:t>
            </a:r>
            <a:r>
              <a:rPr lang="en-US" sz="2400" b="1" u="none" strike="noStrike" dirty="0">
                <a:solidFill>
                  <a:srgbClr val="0707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Flynn </a:t>
            </a:r>
            <a:r>
              <a:rPr lang="en-US" sz="2400" b="1" u="none" strike="noStrike" dirty="0" err="1">
                <a:solidFill>
                  <a:srgbClr val="0707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Mcginnity</a:t>
            </a:r>
            <a:r>
              <a:rPr lang="en-US" sz="2400" b="1" dirty="0">
                <a:solidFill>
                  <a:srgbClr val="070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Colorado, Boulder and Stony Brook University (Starting at Sep. 1st)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</a:t>
            </a:r>
            <a:endParaRPr lang="en-US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John Cassano and TBD</a:t>
            </a:r>
          </a:p>
          <a:p>
            <a:pPr algn="ctr"/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Colorado, Boulder   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2C60EC7C-11C8-5649-82A8-07B468193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71" y="3142402"/>
            <a:ext cx="5002089" cy="20489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A3899B-B2D2-F349-9EF5-C97DE83C1A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046" y="494951"/>
            <a:ext cx="9573767" cy="27634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98C8F61-E0D7-7144-9A9A-2F4715A20262}"/>
              </a:ext>
            </a:extLst>
          </p:cNvPr>
          <p:cNvGrpSpPr/>
          <p:nvPr/>
        </p:nvGrpSpPr>
        <p:grpSpPr>
          <a:xfrm>
            <a:off x="2849040" y="1648603"/>
            <a:ext cx="3976304" cy="4469168"/>
            <a:chOff x="2849038" y="1648602"/>
            <a:chExt cx="4150139" cy="4797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B069D1-C08D-0F49-8A06-79ADEA04C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3947" y="1648602"/>
              <a:ext cx="1944364" cy="14335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94D79E-EC37-A94A-B9E5-E9A091831C79}"/>
                </a:ext>
              </a:extLst>
            </p:cNvPr>
            <p:cNvGrpSpPr/>
            <p:nvPr/>
          </p:nvGrpSpPr>
          <p:grpSpPr>
            <a:xfrm>
              <a:off x="2849038" y="2929515"/>
              <a:ext cx="4150139" cy="3516767"/>
              <a:chOff x="2009274" y="2148657"/>
              <a:chExt cx="3808855" cy="3403802"/>
            </a:xfrm>
            <a:solidFill>
              <a:schemeClr val="bg1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035B595-8B38-7A48-AEB4-A8FB3FAC0FB0}"/>
                  </a:ext>
                </a:extLst>
              </p:cNvPr>
              <p:cNvGrpSpPr/>
              <p:nvPr/>
            </p:nvGrpSpPr>
            <p:grpSpPr>
              <a:xfrm>
                <a:off x="2009274" y="2148657"/>
                <a:ext cx="3808855" cy="3403802"/>
                <a:chOff x="2009274" y="2148657"/>
                <a:chExt cx="3808855" cy="3403802"/>
              </a:xfrm>
              <a:grpFill/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5891A45-237B-3C4D-90FA-D45B962BFA44}"/>
                    </a:ext>
                  </a:extLst>
                </p:cNvPr>
                <p:cNvSpPr/>
                <p:nvPr/>
              </p:nvSpPr>
              <p:spPr>
                <a:xfrm>
                  <a:off x="2009274" y="4005549"/>
                  <a:ext cx="3808855" cy="1546910"/>
                </a:xfrm>
                <a:prstGeom prst="ellipse">
                  <a:avLst/>
                </a:prstGeom>
                <a:grpFill/>
                <a:ln w="57150">
                  <a:solidFill>
                    <a:srgbClr val="FF40FF"/>
                  </a:solidFill>
                  <a:prstDash val="sysDash"/>
                </a:ln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5F1C471-DEDD-C74D-9D9F-113781915826}"/>
                    </a:ext>
                  </a:extLst>
                </p:cNvPr>
                <p:cNvCxnSpPr>
                  <a:cxnSpLocks/>
                  <a:stCxn id="8" idx="2"/>
                  <a:endCxn id="8" idx="6"/>
                </p:cNvCxnSpPr>
                <p:nvPr/>
              </p:nvCxnSpPr>
              <p:spPr>
                <a:xfrm>
                  <a:off x="2009274" y="4779004"/>
                  <a:ext cx="3808855" cy="0"/>
                </a:xfrm>
                <a:prstGeom prst="line">
                  <a:avLst/>
                </a:prstGeom>
                <a:grpFill/>
                <a:ln w="3810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F8C522BA-7DF7-7E4F-94BD-826F3A119663}"/>
                    </a:ext>
                  </a:extLst>
                </p:cNvPr>
                <p:cNvCxnSpPr>
                  <a:cxnSpLocks/>
                  <a:endCxn id="8" idx="6"/>
                </p:cNvCxnSpPr>
                <p:nvPr/>
              </p:nvCxnSpPr>
              <p:spPr>
                <a:xfrm>
                  <a:off x="4285772" y="2168306"/>
                  <a:ext cx="1532357" cy="2610698"/>
                </a:xfrm>
                <a:prstGeom prst="straightConnector1">
                  <a:avLst/>
                </a:prstGeom>
                <a:grpFill/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48ED312-8A12-2B4C-AA20-2DD81A1748E1}"/>
                    </a:ext>
                  </a:extLst>
                </p:cNvPr>
                <p:cNvCxnSpPr>
                  <a:cxnSpLocks/>
                  <a:stCxn id="8" idx="4"/>
                  <a:endCxn id="8" idx="0"/>
                </p:cNvCxnSpPr>
                <p:nvPr/>
              </p:nvCxnSpPr>
              <p:spPr>
                <a:xfrm flipV="1">
                  <a:off x="3913702" y="4005549"/>
                  <a:ext cx="0" cy="1546910"/>
                </a:xfrm>
                <a:prstGeom prst="line">
                  <a:avLst/>
                </a:prstGeom>
                <a:grpFill/>
                <a:ln w="3810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D863350A-2DA7-2C44-9E18-789EFE2A032F}"/>
                    </a:ext>
                  </a:extLst>
                </p:cNvPr>
                <p:cNvCxnSpPr>
                  <a:cxnSpLocks/>
                  <a:endCxn id="8" idx="4"/>
                </p:cNvCxnSpPr>
                <p:nvPr/>
              </p:nvCxnSpPr>
              <p:spPr>
                <a:xfrm>
                  <a:off x="3393456" y="2148657"/>
                  <a:ext cx="520246" cy="3403802"/>
                </a:xfrm>
                <a:prstGeom prst="straightConnector1">
                  <a:avLst/>
                </a:prstGeom>
                <a:grpFill/>
                <a:ln w="57150">
                  <a:solidFill>
                    <a:srgbClr val="2518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EF1C64C-813B-2F4F-8D6B-8B333CCD4C49}"/>
                    </a:ext>
                  </a:extLst>
                </p:cNvPr>
                <p:cNvCxnSpPr>
                  <a:cxnSpLocks/>
                  <a:endCxn id="8" idx="0"/>
                </p:cNvCxnSpPr>
                <p:nvPr/>
              </p:nvCxnSpPr>
              <p:spPr>
                <a:xfrm>
                  <a:off x="3477751" y="2148657"/>
                  <a:ext cx="435951" cy="1856892"/>
                </a:xfrm>
                <a:prstGeom prst="straightConnector1">
                  <a:avLst/>
                </a:prstGeom>
                <a:grpFill/>
                <a:ln w="57150">
                  <a:solidFill>
                    <a:srgbClr val="2518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3481FA32-F47A-4041-B90B-408DF211CAA3}"/>
                    </a:ext>
                  </a:extLst>
                </p:cNvPr>
                <p:cNvCxnSpPr>
                  <a:cxnSpLocks/>
                  <a:endCxn id="8" idx="2"/>
                </p:cNvCxnSpPr>
                <p:nvPr/>
              </p:nvCxnSpPr>
              <p:spPr>
                <a:xfrm flipH="1">
                  <a:off x="2009274" y="2168306"/>
                  <a:ext cx="1765029" cy="2610698"/>
                </a:xfrm>
                <a:prstGeom prst="straightConnector1">
                  <a:avLst/>
                </a:prstGeom>
                <a:grpFill/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0F189F9-AB51-E34E-915D-A7A354E2BE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4925" y="2158844"/>
                <a:ext cx="47272" cy="2708178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34CD10-4FD8-D84A-92A9-3B00A77B6B64}"/>
              </a:ext>
            </a:extLst>
          </p:cNvPr>
          <p:cNvCxnSpPr>
            <a:cxnSpLocks/>
          </p:cNvCxnSpPr>
          <p:nvPr/>
        </p:nvCxnSpPr>
        <p:spPr>
          <a:xfrm>
            <a:off x="9680895" y="2306974"/>
            <a:ext cx="209724" cy="3263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0E1BB4A-14A0-5A42-A387-23CE86E65564}"/>
              </a:ext>
            </a:extLst>
          </p:cNvPr>
          <p:cNvSpPr txBox="1"/>
          <p:nvPr/>
        </p:nvSpPr>
        <p:spPr>
          <a:xfrm>
            <a:off x="10050597" y="2532319"/>
            <a:ext cx="2129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Raman Lidar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B68E759-CA6C-4E40-9A91-5F1AC112E738}"/>
              </a:ext>
            </a:extLst>
          </p:cNvPr>
          <p:cNvSpPr txBox="1"/>
          <p:nvPr/>
        </p:nvSpPr>
        <p:spPr>
          <a:xfrm>
            <a:off x="9878323" y="3779958"/>
            <a:ext cx="2301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1EE9C6-45E3-9F4A-8EE6-054B2F39D85D}"/>
              </a:ext>
            </a:extLst>
          </p:cNvPr>
          <p:cNvSpPr txBox="1"/>
          <p:nvPr/>
        </p:nvSpPr>
        <p:spPr>
          <a:xfrm>
            <a:off x="6522043" y="3883324"/>
            <a:ext cx="2301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FF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profiling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0A8E2E4-59DF-594A-A114-CD13ABBE431C}"/>
              </a:ext>
            </a:extLst>
          </p:cNvPr>
          <p:cNvSpPr txBox="1"/>
          <p:nvPr/>
        </p:nvSpPr>
        <p:spPr>
          <a:xfrm>
            <a:off x="187600" y="1125934"/>
            <a:ext cx="32907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Fixed-beam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Doppler Lidar (ADL)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2A233A-64BD-1A4B-BB8F-C636ADD26953}"/>
              </a:ext>
            </a:extLst>
          </p:cNvPr>
          <p:cNvSpPr txBox="1"/>
          <p:nvPr/>
        </p:nvSpPr>
        <p:spPr>
          <a:xfrm>
            <a:off x="9865362" y="-2032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9A17698-B58B-364D-A191-9755109A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2310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Synergy of Raman and Doppler Lidar Measurements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1F714B-972A-6BB8-B1FD-5FCC503EA6AD}"/>
              </a:ext>
            </a:extLst>
          </p:cNvPr>
          <p:cNvSpPr txBox="1"/>
          <p:nvPr/>
        </p:nvSpPr>
        <p:spPr>
          <a:xfrm>
            <a:off x="2318116" y="6299833"/>
            <a:ext cx="94995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Sensible and Latent heat flux profiles from below cloud legs. </a:t>
            </a:r>
          </a:p>
        </p:txBody>
      </p:sp>
    </p:spTree>
    <p:extLst>
      <p:ext uri="{BB962C8B-B14F-4D97-AF65-F5344CB8AC3E}">
        <p14:creationId xmlns:p14="http://schemas.microsoft.com/office/powerpoint/2010/main" val="289474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BE98-484D-0314-5AD1-4837B4E7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"/>
            <a:ext cx="11834648" cy="1145628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Raman Lidar Measurement Validation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3B801-18E1-B42C-DD49-9436EAA850D1}"/>
              </a:ext>
            </a:extLst>
          </p:cNvPr>
          <p:cNvSpPr txBox="1"/>
          <p:nvPr/>
        </p:nvSpPr>
        <p:spPr>
          <a:xfrm>
            <a:off x="0" y="1066194"/>
            <a:ext cx="591732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CHEESEHEAD In Situ Measurements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 T difference:    -0.7 K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 WV difference:     0.15 g/kg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C8ABE9-A61E-B9F8-C0C6-DD1B3734C0EC}"/>
              </a:ext>
            </a:extLst>
          </p:cNvPr>
          <p:cNvGrpSpPr/>
          <p:nvPr/>
        </p:nvGrpSpPr>
        <p:grpSpPr>
          <a:xfrm>
            <a:off x="252249" y="2831413"/>
            <a:ext cx="5318234" cy="4026586"/>
            <a:chOff x="6043043" y="1196907"/>
            <a:chExt cx="5748907" cy="4584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427E94-674E-0681-B92D-1B09AECC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043" y="1196907"/>
              <a:ext cx="5748907" cy="45849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9FD62-1472-1512-C151-1B07E2A15461}"/>
                </a:ext>
              </a:extLst>
            </p:cNvPr>
            <p:cNvSpPr txBox="1"/>
            <p:nvPr/>
          </p:nvSpPr>
          <p:spPr>
            <a:xfrm>
              <a:off x="8577898" y="1503243"/>
              <a:ext cx="33534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A83A7A-138F-A85F-65DA-9A18C9BEC381}"/>
                </a:ext>
              </a:extLst>
            </p:cNvPr>
            <p:cNvSpPr txBox="1"/>
            <p:nvPr/>
          </p:nvSpPr>
          <p:spPr>
            <a:xfrm>
              <a:off x="8399952" y="3543974"/>
              <a:ext cx="63350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D1BD56-0139-0572-9D53-C98CA96A7272}"/>
                </a:ext>
              </a:extLst>
            </p:cNvPr>
            <p:cNvSpPr txBox="1"/>
            <p:nvPr/>
          </p:nvSpPr>
          <p:spPr>
            <a:xfrm>
              <a:off x="8399951" y="5249262"/>
              <a:ext cx="1083951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Situ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115C3F-E710-A30F-6B19-1201E7577EE4}"/>
                </a:ext>
              </a:extLst>
            </p:cNvPr>
            <p:cNvSpPr txBox="1"/>
            <p:nvPr/>
          </p:nvSpPr>
          <p:spPr>
            <a:xfrm rot="16200000">
              <a:off x="5898372" y="3159721"/>
              <a:ext cx="835485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0A80EC-9C04-1019-5893-CC0314015552}"/>
              </a:ext>
            </a:extLst>
          </p:cNvPr>
          <p:cNvSpPr txBox="1"/>
          <p:nvPr/>
        </p:nvSpPr>
        <p:spPr>
          <a:xfrm>
            <a:off x="5991456" y="1222361"/>
            <a:ext cx="5338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SWEX Dropsonde Measurements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9EFDDC-6DCD-A2E9-3D7C-461448CC4CA1}"/>
              </a:ext>
            </a:extLst>
          </p:cNvPr>
          <p:cNvGrpSpPr/>
          <p:nvPr/>
        </p:nvGrpSpPr>
        <p:grpSpPr>
          <a:xfrm>
            <a:off x="5609557" y="1614441"/>
            <a:ext cx="6498360" cy="3891545"/>
            <a:chOff x="5609557" y="1614441"/>
            <a:chExt cx="6498360" cy="389154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69AB4D-1A5E-FBBE-C466-89CC1C34C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557" y="1822314"/>
              <a:ext cx="6498360" cy="36836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BAB267-077A-405F-82D2-7222EE9C0597}"/>
                </a:ext>
              </a:extLst>
            </p:cNvPr>
            <p:cNvSpPr txBox="1"/>
            <p:nvPr/>
          </p:nvSpPr>
          <p:spPr>
            <a:xfrm>
              <a:off x="6957848" y="16376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FA"/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C64B82-22EB-BF3E-66A6-6409D8111CE0}"/>
                </a:ext>
              </a:extLst>
            </p:cNvPr>
            <p:cNvSpPr txBox="1"/>
            <p:nvPr/>
          </p:nvSpPr>
          <p:spPr>
            <a:xfrm>
              <a:off x="7592987" y="16144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FA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94EAEE-6875-745C-62AC-653C7BC021A7}"/>
                </a:ext>
              </a:extLst>
            </p:cNvPr>
            <p:cNvSpPr txBox="1"/>
            <p:nvPr/>
          </p:nvSpPr>
          <p:spPr>
            <a:xfrm>
              <a:off x="8094319" y="161444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FA"/>
                  </a:solidFill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B70BC-C907-3C97-70CB-91779CDF6B2A}"/>
                </a:ext>
              </a:extLst>
            </p:cNvPr>
            <p:cNvSpPr txBox="1"/>
            <p:nvPr/>
          </p:nvSpPr>
          <p:spPr>
            <a:xfrm>
              <a:off x="8792080" y="1619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FA"/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D17B7A-64F1-6663-505E-BE4087E8D9FA}"/>
                </a:ext>
              </a:extLst>
            </p:cNvPr>
            <p:cNvSpPr txBox="1"/>
            <p:nvPr/>
          </p:nvSpPr>
          <p:spPr>
            <a:xfrm>
              <a:off x="10060864" y="161444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FA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D2CF2D-62B9-C491-DE04-2F8882F520C3}"/>
              </a:ext>
            </a:extLst>
          </p:cNvPr>
          <p:cNvGrpSpPr/>
          <p:nvPr/>
        </p:nvGrpSpPr>
        <p:grpSpPr>
          <a:xfrm>
            <a:off x="6096000" y="3840980"/>
            <a:ext cx="5708919" cy="3017019"/>
            <a:chOff x="6096000" y="3840980"/>
            <a:chExt cx="5708919" cy="30170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2F27FA-AD7C-25A4-066F-F81F25910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6768" y="3840980"/>
              <a:ext cx="2298151" cy="295476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93755B-863F-5754-A00C-A8BC1E097A87}"/>
                </a:ext>
              </a:extLst>
            </p:cNvPr>
            <p:cNvSpPr txBox="1"/>
            <p:nvPr/>
          </p:nvSpPr>
          <p:spPr>
            <a:xfrm>
              <a:off x="6096000" y="5288339"/>
              <a:ext cx="341076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T difference: </a:t>
              </a:r>
            </a:p>
            <a:p>
              <a:pPr algn="r"/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-0.34K</a:t>
              </a:r>
            </a:p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WV difference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r"/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0.06 g/kg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C7FF8A-9CAA-83A3-15F4-978ACFB4792A}"/>
              </a:ext>
            </a:extLst>
          </p:cNvPr>
          <p:cNvSpPr txBox="1"/>
          <p:nvPr/>
        </p:nvSpPr>
        <p:spPr>
          <a:xfrm>
            <a:off x="1439495" y="5767172"/>
            <a:ext cx="91039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Raman lidar can provide reliable water vapor and temperature measurements within PBL!</a:t>
            </a:r>
          </a:p>
        </p:txBody>
      </p:sp>
    </p:spTree>
    <p:extLst>
      <p:ext uri="{BB962C8B-B14F-4D97-AF65-F5344CB8AC3E}">
        <p14:creationId xmlns:p14="http://schemas.microsoft.com/office/powerpoint/2010/main" val="17522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9930-BC93-5DAD-8C57-F1DC5470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19743"/>
            <a:ext cx="10918371" cy="149474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Lidar-radar Synergy for Cloud Structures and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0AA84-8C5F-9B6A-D1FF-571688C62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90397"/>
            <a:ext cx="5823857" cy="1755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and Precipitation structures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phase vertical distributions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Mixed-phase cloud properties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19459-C623-011B-0A3F-07861B0F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23" y="1501254"/>
            <a:ext cx="5162836" cy="5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230</Words>
  <Application>Microsoft Macintosh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Times New Roman</vt:lpstr>
      <vt:lpstr>Office Theme</vt:lpstr>
      <vt:lpstr>CAESAR: Characterizing and Understanding Atmospheric Boundary Layer Fluxes, Structure and Cloud Property Evolution in Arctic Cold Air Outbreaks</vt:lpstr>
      <vt:lpstr>The Synergy of Raman and Doppler Lidar Measurements</vt:lpstr>
      <vt:lpstr>Raman Lidar Measurement Validation</vt:lpstr>
      <vt:lpstr>Lidar-radar Synergy for Cloud Structures and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Synergy of Raman and Doppler Lidar Measurements</dc:title>
  <dc:creator>Zhien Wang</dc:creator>
  <cp:lastModifiedBy>Zhien Wang</cp:lastModifiedBy>
  <cp:revision>5</cp:revision>
  <dcterms:created xsi:type="dcterms:W3CDTF">2023-05-03T17:44:09Z</dcterms:created>
  <dcterms:modified xsi:type="dcterms:W3CDTF">2023-05-03T19:16:46Z</dcterms:modified>
</cp:coreProperties>
</file>